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6858000" cy="9144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F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8" d="100"/>
          <a:sy n="88" d="100"/>
        </p:scale>
        <p:origin x="3630"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F01329E3-562B-4CC7-811A-0200915A21B6}" type="datetimeFigureOut">
              <a:rPr lang="en-US" smtClean="0"/>
              <a:pPr/>
              <a:t>9/13/2015</a:t>
            </a:fld>
            <a:endParaRPr lang="en-US" dirty="0"/>
          </a:p>
        </p:txBody>
      </p:sp>
      <p:sp>
        <p:nvSpPr>
          <p:cNvPr id="4" name="Slide Image Placeholder 3"/>
          <p:cNvSpPr>
            <a:spLocks noGrp="1" noRot="1" noChangeAspect="1"/>
          </p:cNvSpPr>
          <p:nvPr>
            <p:ph type="sldImg" idx="2"/>
          </p:nvPr>
        </p:nvSpPr>
        <p:spPr>
          <a:xfrm>
            <a:off x="2443163" y="1200150"/>
            <a:ext cx="2428875" cy="32400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309F8E19-E0A2-4FFA-BE0D-683761B411CE}" type="slidenum">
              <a:rPr lang="en-US" smtClean="0"/>
              <a:pPr/>
              <a:t>‹#›</a:t>
            </a:fld>
            <a:endParaRPr lang="en-US" dirty="0"/>
          </a:p>
        </p:txBody>
      </p:sp>
    </p:spTree>
    <p:extLst>
      <p:ext uri="{BB962C8B-B14F-4D97-AF65-F5344CB8AC3E}">
        <p14:creationId xmlns:p14="http://schemas.microsoft.com/office/powerpoint/2010/main" val="3155471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9F8E19-E0A2-4FFA-BE0D-683761B411CE}" type="slidenum">
              <a:rPr lang="en-US" smtClean="0"/>
              <a:pPr/>
              <a:t>1</a:t>
            </a:fld>
            <a:endParaRPr lang="en-US" dirty="0"/>
          </a:p>
        </p:txBody>
      </p:sp>
    </p:spTree>
    <p:extLst>
      <p:ext uri="{BB962C8B-B14F-4D97-AF65-F5344CB8AC3E}">
        <p14:creationId xmlns:p14="http://schemas.microsoft.com/office/powerpoint/2010/main" val="4148160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623639-D415-4AD4-AAAB-52B8910402A3}" type="datetimeFigureOut">
              <a:rPr lang="en-US" smtClean="0"/>
              <a:pPr/>
              <a:t>9/13/2015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EA6D5A-C454-4C12-B816-BF1C23EF641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623639-D415-4AD4-AAAB-52B8910402A3}" type="datetimeFigureOut">
              <a:rPr lang="en-US" smtClean="0"/>
              <a:pPr/>
              <a:t>9/13/2015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EA6D5A-C454-4C12-B816-BF1C23EF641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623639-D415-4AD4-AAAB-52B8910402A3}" type="datetimeFigureOut">
              <a:rPr lang="en-US" smtClean="0"/>
              <a:pPr/>
              <a:t>9/13/2015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EA6D5A-C454-4C12-B816-BF1C23EF641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623639-D415-4AD4-AAAB-52B8910402A3}" type="datetimeFigureOut">
              <a:rPr lang="en-US" smtClean="0"/>
              <a:pPr/>
              <a:t>9/13/2015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EA6D5A-C454-4C12-B816-BF1C23EF641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623639-D415-4AD4-AAAB-52B8910402A3}" type="datetimeFigureOut">
              <a:rPr lang="en-US" smtClean="0"/>
              <a:pPr/>
              <a:t>9/13/2015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AEA6D5A-C454-4C12-B816-BF1C23EF641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623639-D415-4AD4-AAAB-52B8910402A3}" type="datetimeFigureOut">
              <a:rPr lang="en-US" smtClean="0"/>
              <a:pPr/>
              <a:t>9/13/2015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AEA6D5A-C454-4C12-B816-BF1C23EF641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623639-D415-4AD4-AAAB-52B8910402A3}" type="datetimeFigureOut">
              <a:rPr lang="en-US" smtClean="0"/>
              <a:pPr/>
              <a:t>9/13/2015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AEA6D5A-C454-4C12-B816-BF1C23EF641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623639-D415-4AD4-AAAB-52B8910402A3}" type="datetimeFigureOut">
              <a:rPr lang="en-US" smtClean="0"/>
              <a:pPr/>
              <a:t>9/13/2015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AEA6D5A-C454-4C12-B816-BF1C23EF641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623639-D415-4AD4-AAAB-52B8910402A3}" type="datetimeFigureOut">
              <a:rPr lang="en-US" smtClean="0"/>
              <a:pPr/>
              <a:t>9/13/2015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AEA6D5A-C454-4C12-B816-BF1C23EF641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623639-D415-4AD4-AAAB-52B8910402A3}" type="datetimeFigureOut">
              <a:rPr lang="en-US" smtClean="0"/>
              <a:pPr/>
              <a:t>9/13/2015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AEA6D5A-C454-4C12-B816-BF1C23EF641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623639-D415-4AD4-AAAB-52B8910402A3}" type="datetimeFigureOut">
              <a:rPr lang="en-US" smtClean="0"/>
              <a:pPr/>
              <a:t>9/13/2015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AEA6D5A-C454-4C12-B816-BF1C23EF641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5623639-D415-4AD4-AAAB-52B8910402A3}" type="datetimeFigureOut">
              <a:rPr lang="en-US" smtClean="0"/>
              <a:pPr/>
              <a:t>9/13/2015</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9AEA6D5A-C454-4C12-B816-BF1C23EF641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wmf"/><Relationship Id="rId7" Type="http://schemas.openxmlformats.org/officeDocument/2006/relationships/hyperlink" Target="mailto:Potters@email.chop.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signupgenius.com/go/10C0A4CA5AF22A0F58-golf/18791947" TargetMode="External"/><Relationship Id="rId5" Type="http://schemas.openxmlformats.org/officeDocument/2006/relationships/hyperlink" Target="mailto:jeff.jansen@aon.com" TargetMode="Externa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425681" y="5791200"/>
            <a:ext cx="6096000" cy="304800"/>
          </a:xfrm>
          <a:prstGeom prst="rect">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latin typeface="Arial" pitchFamily="34" charset="0"/>
                <a:cs typeface="Arial" pitchFamily="34" charset="0"/>
              </a:rPr>
              <a:t>The Rosenberg &amp; Parker RIMS Trophy</a:t>
            </a:r>
            <a:endParaRPr lang="en-US" sz="1400" b="1" dirty="0">
              <a:latin typeface="Arial" pitchFamily="34" charset="0"/>
              <a:cs typeface="Arial" pitchFamily="34" charset="0"/>
            </a:endParaRPr>
          </a:p>
        </p:txBody>
      </p:sp>
      <p:sp>
        <p:nvSpPr>
          <p:cNvPr id="21" name="TextBox 20"/>
          <p:cNvSpPr txBox="1"/>
          <p:nvPr/>
        </p:nvSpPr>
        <p:spPr>
          <a:xfrm>
            <a:off x="257233" y="6248400"/>
            <a:ext cx="6279918" cy="646331"/>
          </a:xfrm>
          <a:prstGeom prst="rect">
            <a:avLst/>
          </a:prstGeom>
          <a:noFill/>
        </p:spPr>
        <p:txBody>
          <a:bodyPr wrap="square" rtlCol="0">
            <a:spAutoFit/>
          </a:bodyPr>
          <a:lstStyle/>
          <a:p>
            <a:pPr algn="ctr"/>
            <a:r>
              <a:rPr lang="en-US" sz="1200" dirty="0" smtClean="0"/>
              <a:t>The trophy will be awarded annually to the winning foursome based upon pro shop’s calculations. The names of the winners will be engraved on the perpetual cup and each member of the foursome will receive a trophy.</a:t>
            </a:r>
            <a:endParaRPr lang="en-US" sz="1200" dirty="0"/>
          </a:p>
        </p:txBody>
      </p:sp>
      <p:sp>
        <p:nvSpPr>
          <p:cNvPr id="23" name="Rectangle 22"/>
          <p:cNvSpPr/>
          <p:nvPr/>
        </p:nvSpPr>
        <p:spPr>
          <a:xfrm>
            <a:off x="381000" y="7391400"/>
            <a:ext cx="6096000" cy="1066800"/>
          </a:xfrm>
          <a:prstGeom prst="rect">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200" dirty="0"/>
          </a:p>
        </p:txBody>
      </p:sp>
      <p:sp>
        <p:nvSpPr>
          <p:cNvPr id="24" name="Rectangle 23"/>
          <p:cNvSpPr/>
          <p:nvPr/>
        </p:nvSpPr>
        <p:spPr>
          <a:xfrm>
            <a:off x="381000" y="7162800"/>
            <a:ext cx="6096000" cy="381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latin typeface="Arial" pitchFamily="34" charset="0"/>
                <a:cs typeface="Arial" pitchFamily="34" charset="0"/>
              </a:rPr>
              <a:t>Cocktails and Hors d’oeuvres Reception Only - $50</a:t>
            </a:r>
          </a:p>
          <a:p>
            <a:pPr algn="ctr"/>
            <a:r>
              <a:rPr lang="en-US" sz="1000" b="1" i="1" dirty="0" smtClean="0">
                <a:latin typeface="Arial" pitchFamily="34" charset="0"/>
                <a:cs typeface="Arial" pitchFamily="34" charset="0"/>
              </a:rPr>
              <a:t>Non –Golfers: Join us for Cocktails, Hors d’ </a:t>
            </a:r>
            <a:r>
              <a:rPr lang="en-US" sz="1000" b="1" i="1" dirty="0" err="1" smtClean="0">
                <a:latin typeface="Arial" pitchFamily="34" charset="0"/>
                <a:cs typeface="Arial" pitchFamily="34" charset="0"/>
              </a:rPr>
              <a:t>ouevres</a:t>
            </a:r>
            <a:r>
              <a:rPr lang="en-US" sz="1000" b="1" i="1" dirty="0" smtClean="0">
                <a:latin typeface="Arial" pitchFamily="34" charset="0"/>
                <a:cs typeface="Arial" pitchFamily="34" charset="0"/>
              </a:rPr>
              <a:t> and great conversation</a:t>
            </a:r>
            <a:r>
              <a:rPr lang="en-US" sz="1200" b="1" dirty="0" smtClean="0">
                <a:latin typeface="Arial" pitchFamily="34" charset="0"/>
                <a:cs typeface="Arial" pitchFamily="34" charset="0"/>
              </a:rPr>
              <a:t>!</a:t>
            </a:r>
            <a:endParaRPr lang="en-US" sz="1200" b="1" dirty="0">
              <a:latin typeface="Arial" pitchFamily="34" charset="0"/>
              <a:cs typeface="Arial" pitchFamily="34" charset="0"/>
            </a:endParaRPr>
          </a:p>
        </p:txBody>
      </p:sp>
      <p:pic>
        <p:nvPicPr>
          <p:cNvPr id="1026" name="Picture 2" descr="C:\Documents and Settings\aboyle\Local Settings\Temporary Internet Files\Content.IE5\5T2M3LOF\MC900292500[1].wmf"/>
          <p:cNvPicPr>
            <a:picLocks noChangeAspect="1" noChangeArrowheads="1"/>
          </p:cNvPicPr>
          <p:nvPr/>
        </p:nvPicPr>
        <p:blipFill>
          <a:blip r:embed="rId3" cstate="print"/>
          <a:srcRect/>
          <a:stretch>
            <a:fillRect/>
          </a:stretch>
        </p:blipFill>
        <p:spPr bwMode="auto">
          <a:xfrm>
            <a:off x="5715000" y="7696200"/>
            <a:ext cx="454025" cy="685800"/>
          </a:xfrm>
          <a:prstGeom prst="rect">
            <a:avLst/>
          </a:prstGeom>
          <a:noFill/>
        </p:spPr>
      </p:pic>
      <p:sp>
        <p:nvSpPr>
          <p:cNvPr id="25" name="TextBox 24"/>
          <p:cNvSpPr txBox="1"/>
          <p:nvPr/>
        </p:nvSpPr>
        <p:spPr>
          <a:xfrm>
            <a:off x="2286000" y="7543800"/>
            <a:ext cx="2008627" cy="307777"/>
          </a:xfrm>
          <a:prstGeom prst="rect">
            <a:avLst/>
          </a:prstGeom>
          <a:noFill/>
        </p:spPr>
        <p:txBody>
          <a:bodyPr wrap="none" rtlCol="0">
            <a:spAutoFit/>
          </a:bodyPr>
          <a:lstStyle/>
          <a:p>
            <a:r>
              <a:rPr lang="en-US" sz="1400" b="1" dirty="0" smtClean="0">
                <a:solidFill>
                  <a:schemeClr val="bg1"/>
                </a:solidFill>
                <a:latin typeface="Arial" pitchFamily="34" charset="0"/>
                <a:cs typeface="Arial" pitchFamily="34" charset="0"/>
              </a:rPr>
              <a:t>Available Promotions</a:t>
            </a:r>
            <a:endParaRPr lang="en-US" sz="1400" b="1" dirty="0">
              <a:solidFill>
                <a:schemeClr val="bg1"/>
              </a:solidFill>
              <a:latin typeface="Arial" pitchFamily="34" charset="0"/>
              <a:cs typeface="Arial" pitchFamily="34" charset="0"/>
            </a:endParaRPr>
          </a:p>
        </p:txBody>
      </p:sp>
      <p:sp>
        <p:nvSpPr>
          <p:cNvPr id="33" name="TextBox 32"/>
          <p:cNvSpPr txBox="1"/>
          <p:nvPr/>
        </p:nvSpPr>
        <p:spPr>
          <a:xfrm>
            <a:off x="762000" y="7772400"/>
            <a:ext cx="4948791" cy="923330"/>
          </a:xfrm>
          <a:prstGeom prst="rect">
            <a:avLst/>
          </a:prstGeom>
          <a:noFill/>
        </p:spPr>
        <p:txBody>
          <a:bodyPr wrap="square" rtlCol="0">
            <a:spAutoFit/>
          </a:bodyPr>
          <a:lstStyle/>
          <a:p>
            <a:pPr algn="ctr"/>
            <a:r>
              <a:rPr lang="en-US" sz="1200" dirty="0" smtClean="0">
                <a:solidFill>
                  <a:schemeClr val="bg1"/>
                </a:solidFill>
                <a:latin typeface="Arial" panose="020B0604020202020204" pitchFamily="34" charset="0"/>
                <a:cs typeface="Arial" pitchFamily="34" charset="0"/>
              </a:rPr>
              <a:t>Tee Sponsorships, Prizes &amp; Giveaways, Buffet Lunch, Cocktail and Hors D’oeuvres and Reception</a:t>
            </a:r>
            <a:br>
              <a:rPr lang="en-US" sz="1200" dirty="0" smtClean="0">
                <a:solidFill>
                  <a:schemeClr val="bg1"/>
                </a:solidFill>
                <a:latin typeface="Arial" panose="020B0604020202020204" pitchFamily="34" charset="0"/>
                <a:cs typeface="Arial" pitchFamily="34" charset="0"/>
              </a:rPr>
            </a:br>
            <a:r>
              <a:rPr lang="en-US" sz="1200" b="1" dirty="0" smtClean="0">
                <a:solidFill>
                  <a:schemeClr val="bg1"/>
                </a:solidFill>
                <a:latin typeface="Arial" pitchFamily="34" charset="0"/>
                <a:cs typeface="Arial" pitchFamily="34" charset="0"/>
              </a:rPr>
              <a:t>Signage Recognition in Program and day of Event </a:t>
            </a:r>
          </a:p>
          <a:p>
            <a:endParaRPr lang="en-US" dirty="0"/>
          </a:p>
        </p:txBody>
      </p:sp>
      <p:sp>
        <p:nvSpPr>
          <p:cNvPr id="34" name="Rectangle 33"/>
          <p:cNvSpPr/>
          <p:nvPr/>
        </p:nvSpPr>
        <p:spPr>
          <a:xfrm>
            <a:off x="381000" y="8458200"/>
            <a:ext cx="6096000" cy="4572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bg1"/>
                </a:solidFill>
                <a:latin typeface="Arial" pitchFamily="34" charset="0"/>
                <a:cs typeface="Arial" pitchFamily="34" charset="0"/>
              </a:rPr>
              <a:t>For additional information: Jeff.Quinn@alliedBarton.com Contact or </a:t>
            </a:r>
            <a:r>
              <a:rPr lang="en-US" sz="800" b="1" dirty="0" smtClean="0">
                <a:solidFill>
                  <a:schemeClr val="bg1"/>
                </a:solidFill>
                <a:latin typeface="Arial" pitchFamily="34" charset="0"/>
                <a:cs typeface="Arial" pitchFamily="34" charset="0"/>
              </a:rPr>
              <a:t>484-351-1430</a:t>
            </a:r>
            <a:endParaRPr lang="en-US" sz="800" b="1" dirty="0">
              <a:solidFill>
                <a:schemeClr val="bg1"/>
              </a:solidFill>
              <a:latin typeface="Arial" pitchFamily="34" charset="0"/>
              <a:cs typeface="Arial" pitchFamily="34" charset="0"/>
            </a:endParaRPr>
          </a:p>
        </p:txBody>
      </p:sp>
      <p:sp>
        <p:nvSpPr>
          <p:cNvPr id="4" name="TextBox 3"/>
          <p:cNvSpPr txBox="1"/>
          <p:nvPr/>
        </p:nvSpPr>
        <p:spPr>
          <a:xfrm>
            <a:off x="1876293" y="202680"/>
            <a:ext cx="3456267" cy="1107996"/>
          </a:xfrm>
          <a:prstGeom prst="rect">
            <a:avLst/>
          </a:prstGeom>
          <a:noFill/>
        </p:spPr>
        <p:txBody>
          <a:bodyPr wrap="none" rtlCol="0">
            <a:spAutoFit/>
          </a:bodyPr>
          <a:lstStyle/>
          <a:p>
            <a:pPr algn="ctr"/>
            <a:r>
              <a:rPr lang="en-US" sz="1700" b="1" dirty="0" smtClean="0">
                <a:latin typeface="Arial" pitchFamily="34" charset="0"/>
                <a:cs typeface="Arial" pitchFamily="34" charset="0"/>
              </a:rPr>
              <a:t>2015 RIMS/Spencer Foundation</a:t>
            </a:r>
          </a:p>
          <a:p>
            <a:pPr algn="ctr"/>
            <a:r>
              <a:rPr lang="en-US" sz="1700" b="1" dirty="0" smtClean="0">
                <a:latin typeface="Arial" pitchFamily="34" charset="0"/>
                <a:cs typeface="Arial" pitchFamily="34" charset="0"/>
              </a:rPr>
              <a:t>Annual Golf Outing</a:t>
            </a:r>
            <a:br>
              <a:rPr lang="en-US" sz="1700" b="1" dirty="0" smtClean="0">
                <a:latin typeface="Arial" pitchFamily="34" charset="0"/>
                <a:cs typeface="Arial" pitchFamily="34" charset="0"/>
              </a:rPr>
            </a:br>
            <a:r>
              <a:rPr lang="en-US" sz="1600" dirty="0" smtClean="0">
                <a:latin typeface="Arial" panose="020B0604020202020204" pitchFamily="34" charset="0"/>
                <a:cs typeface="Arial" panose="020B0604020202020204" pitchFamily="34" charset="0"/>
              </a:rPr>
              <a:t>Philadelphia Country Club</a:t>
            </a: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n-US" sz="1600" dirty="0" smtClean="0">
                <a:latin typeface="Arial" panose="020B0604020202020204" pitchFamily="34" charset="0"/>
                <a:cs typeface="Arial" panose="020B0604020202020204" pitchFamily="34" charset="0"/>
              </a:rPr>
              <a:t>www.philadelphiacc.net</a:t>
            </a:r>
            <a:endParaRPr lang="en-US" sz="1400" dirty="0">
              <a:solidFill>
                <a:srgbClr val="002060"/>
              </a:solidFill>
              <a:latin typeface="Arial" pitchFamily="34" charset="0"/>
              <a:cs typeface="Arial" pitchFamily="34" charset="0"/>
            </a:endParaRPr>
          </a:p>
        </p:txBody>
      </p:sp>
      <p:pic>
        <p:nvPicPr>
          <p:cNvPr id="11268" name="Picture 4"/>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5622944" y="240074"/>
            <a:ext cx="1082655" cy="1131526"/>
          </a:xfrm>
          <a:prstGeom prst="rect">
            <a:avLst/>
          </a:prstGeom>
          <a:noFill/>
          <a:ln w="9525">
            <a:noFill/>
            <a:miter lim="800000"/>
            <a:headEnd/>
            <a:tailEnd/>
          </a:ln>
          <a:effectLst/>
        </p:spPr>
      </p:pic>
      <p:sp>
        <p:nvSpPr>
          <p:cNvPr id="7" name="TextBox 6"/>
          <p:cNvSpPr txBox="1"/>
          <p:nvPr/>
        </p:nvSpPr>
        <p:spPr>
          <a:xfrm>
            <a:off x="1066800" y="2362200"/>
            <a:ext cx="4724400" cy="861774"/>
          </a:xfrm>
          <a:prstGeom prst="rect">
            <a:avLst/>
          </a:prstGeom>
          <a:noFill/>
        </p:spPr>
        <p:txBody>
          <a:bodyPr wrap="square" rtlCol="0">
            <a:spAutoFit/>
          </a:bodyPr>
          <a:lstStyle/>
          <a:p>
            <a:pPr algn="ctr"/>
            <a:r>
              <a:rPr lang="en-US" sz="1400" b="1" dirty="0" smtClean="0">
                <a:latin typeface="Arial" pitchFamily="34" charset="0"/>
                <a:cs typeface="Arial" pitchFamily="34" charset="0"/>
              </a:rPr>
              <a:t>Monday,  September 21, 2015</a:t>
            </a:r>
          </a:p>
          <a:p>
            <a:pPr algn="ctr"/>
            <a:r>
              <a:rPr lang="en-US" sz="1200" b="1" dirty="0" smtClean="0">
                <a:latin typeface="Arial" pitchFamily="34" charset="0"/>
                <a:cs typeface="Arial" pitchFamily="34" charset="0"/>
              </a:rPr>
              <a:t>9:00 AM Registration &amp; Continental Breakfast </a:t>
            </a:r>
          </a:p>
          <a:p>
            <a:pPr algn="ctr"/>
            <a:r>
              <a:rPr lang="en-US" sz="1200" b="1" dirty="0" smtClean="0">
                <a:latin typeface="Arial" pitchFamily="34" charset="0"/>
                <a:cs typeface="Arial" pitchFamily="34" charset="0"/>
              </a:rPr>
              <a:t>10:00 </a:t>
            </a:r>
            <a:r>
              <a:rPr lang="en-US" sz="1200" b="1" dirty="0">
                <a:latin typeface="Arial" pitchFamily="34" charset="0"/>
                <a:cs typeface="Arial" pitchFamily="34" charset="0"/>
              </a:rPr>
              <a:t>A</a:t>
            </a:r>
            <a:r>
              <a:rPr lang="en-US" sz="1200" b="1" dirty="0" smtClean="0">
                <a:latin typeface="Arial" pitchFamily="34" charset="0"/>
                <a:cs typeface="Arial" pitchFamily="34" charset="0"/>
              </a:rPr>
              <a:t>M Shotgun Start</a:t>
            </a:r>
          </a:p>
          <a:p>
            <a:pPr algn="ctr"/>
            <a:r>
              <a:rPr lang="en-US" sz="1200" b="1" dirty="0" smtClean="0">
                <a:latin typeface="Arial" pitchFamily="34" charset="0"/>
                <a:cs typeface="Arial" pitchFamily="34" charset="0"/>
              </a:rPr>
              <a:t>Cocktails, Hors d’oeuvres and Reception and Awards</a:t>
            </a:r>
          </a:p>
        </p:txBody>
      </p:sp>
      <p:sp>
        <p:nvSpPr>
          <p:cNvPr id="16" name="TextBox 15"/>
          <p:cNvSpPr txBox="1"/>
          <p:nvPr/>
        </p:nvSpPr>
        <p:spPr>
          <a:xfrm>
            <a:off x="76200" y="1524000"/>
            <a:ext cx="6732221" cy="769441"/>
          </a:xfrm>
          <a:prstGeom prst="rect">
            <a:avLst/>
          </a:prstGeom>
          <a:noFill/>
        </p:spPr>
        <p:txBody>
          <a:bodyPr wrap="square" rtlCol="0">
            <a:spAutoFit/>
          </a:bodyPr>
          <a:lstStyle/>
          <a:p>
            <a:pPr algn="ctr"/>
            <a:r>
              <a:rPr lang="en-US" sz="1100" b="1" dirty="0" smtClean="0">
                <a:latin typeface="Arial" panose="020B0604020202020204" pitchFamily="34" charset="0"/>
                <a:cs typeface="Arial" panose="020B0604020202020204" pitchFamily="34" charset="0"/>
              </a:rPr>
              <a:t>Join your peers from the Delaware Valley Chapter of  RIMS for the 20</a:t>
            </a:r>
            <a:r>
              <a:rPr lang="en-US" sz="1100" b="1" baseline="30000" dirty="0" smtClean="0">
                <a:latin typeface="Arial" panose="020B0604020202020204" pitchFamily="34" charset="0"/>
                <a:cs typeface="Arial" panose="020B0604020202020204" pitchFamily="34" charset="0"/>
              </a:rPr>
              <a:t>th</a:t>
            </a:r>
            <a:r>
              <a:rPr lang="en-US" sz="1100" b="1" dirty="0" smtClean="0">
                <a:latin typeface="Arial" panose="020B0604020202020204" pitchFamily="34" charset="0"/>
                <a:cs typeface="Arial" panose="020B0604020202020204" pitchFamily="34" charset="0"/>
              </a:rPr>
              <a:t> annual golf outing in support of the non-profit Spencer Educational Foundation of RIMS. The Foundation’s mission is to stimulate and assist promising students of Risk Management and Insurance through scholarships and educational grants. </a:t>
            </a:r>
            <a:endParaRPr lang="en-US" sz="1100" b="1" dirty="0">
              <a:latin typeface="Arial" panose="020B0604020202020204" pitchFamily="34" charset="0"/>
              <a:cs typeface="Arial" panose="020B0604020202020204" pitchFamily="34" charset="0"/>
            </a:endParaRPr>
          </a:p>
        </p:txBody>
      </p:sp>
      <p:sp>
        <p:nvSpPr>
          <p:cNvPr id="2" name="TextBox 1"/>
          <p:cNvSpPr txBox="1"/>
          <p:nvPr/>
        </p:nvSpPr>
        <p:spPr>
          <a:xfrm>
            <a:off x="425681" y="3276600"/>
            <a:ext cx="6165329" cy="1508105"/>
          </a:xfrm>
          <a:prstGeom prst="rect">
            <a:avLst/>
          </a:prstGeom>
          <a:noFill/>
        </p:spPr>
        <p:txBody>
          <a:bodyPr wrap="square" rtlCol="0">
            <a:spAutoFit/>
          </a:bodyPr>
          <a:lstStyle/>
          <a:p>
            <a:pPr algn="ctr"/>
            <a:r>
              <a:rPr lang="en-US" sz="1200" b="1" u="sng" dirty="0" smtClean="0">
                <a:latin typeface="Arial" panose="020B0604020202020204" pitchFamily="34" charset="0"/>
                <a:cs typeface="Arial" panose="020B0604020202020204" pitchFamily="34" charset="0"/>
              </a:rPr>
              <a:t>Raffle</a:t>
            </a:r>
          </a:p>
          <a:p>
            <a:r>
              <a:rPr lang="en-US" sz="1100" dirty="0">
                <a:latin typeface="Arial" panose="020B0604020202020204" pitchFamily="34" charset="0"/>
                <a:cs typeface="Arial" panose="020B0604020202020204" pitchFamily="34" charset="0"/>
              </a:rPr>
              <a:t>We will once again be holding our </a:t>
            </a:r>
            <a:r>
              <a:rPr lang="en-US" sz="1100" dirty="0" smtClean="0">
                <a:latin typeface="Arial" panose="020B0604020202020204" pitchFamily="34" charset="0"/>
                <a:cs typeface="Arial" panose="020B0604020202020204" pitchFamily="34" charset="0"/>
              </a:rPr>
              <a:t>annual </a:t>
            </a:r>
            <a:r>
              <a:rPr lang="en-US" sz="1100" dirty="0">
                <a:latin typeface="Arial" panose="020B0604020202020204" pitchFamily="34" charset="0"/>
                <a:cs typeface="Arial" panose="020B0604020202020204" pitchFamily="34" charset="0"/>
              </a:rPr>
              <a:t>raffle which will include many amazing gifts ranging from electronics, sporting events to gift certificates at local restaurants.  </a:t>
            </a:r>
            <a:r>
              <a:rPr lang="en-US" sz="1100" dirty="0" smtClean="0">
                <a:latin typeface="Arial" panose="020B0604020202020204" pitchFamily="34" charset="0"/>
                <a:cs typeface="Arial" panose="020B0604020202020204" pitchFamily="34" charset="0"/>
              </a:rPr>
              <a:t>Tickets </a:t>
            </a:r>
            <a:r>
              <a:rPr lang="en-US" sz="1100" dirty="0">
                <a:latin typeface="Arial" panose="020B0604020202020204" pitchFamily="34" charset="0"/>
                <a:cs typeface="Arial" panose="020B0604020202020204" pitchFamily="34" charset="0"/>
              </a:rPr>
              <a:t>will be sold at registration and during the event.  All proceeds will be donated to the Foundation. If you would like to contribute a prize for the raffle, please contact Jeff Jansen </a:t>
            </a:r>
            <a:r>
              <a:rPr lang="en-US" sz="1100" u="sng" dirty="0">
                <a:latin typeface="Arial" panose="020B0604020202020204" pitchFamily="34" charset="0"/>
                <a:cs typeface="Arial" panose="020B0604020202020204" pitchFamily="34" charset="0"/>
                <a:hlinkClick r:id="rId5"/>
              </a:rPr>
              <a:t>jeff.jansen@aon.com</a:t>
            </a:r>
            <a:r>
              <a:rPr lang="en-US" sz="1100" dirty="0">
                <a:latin typeface="Arial" panose="020B0604020202020204" pitchFamily="34" charset="0"/>
                <a:cs typeface="Arial" panose="020B0604020202020204" pitchFamily="34" charset="0"/>
              </a:rPr>
              <a:t> and he will provide further details on how to make your donation</a:t>
            </a:r>
            <a:r>
              <a:rPr lang="en-US" sz="1100" dirty="0" smtClean="0">
                <a:latin typeface="Arial" panose="020B0604020202020204" pitchFamily="34" charset="0"/>
                <a:cs typeface="Arial" panose="020B0604020202020204" pitchFamily="34" charset="0"/>
              </a:rPr>
              <a:t>.</a:t>
            </a:r>
            <a:br>
              <a:rPr lang="en-US" sz="1100" dirty="0" smtClean="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
            </a:r>
            <a:br>
              <a:rPr lang="en-US" sz="1100" dirty="0" smtClean="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To enter the raffle please to this website</a:t>
            </a:r>
            <a:r>
              <a:rPr lang="en-US" sz="1050" dirty="0" smtClean="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hlinkClick r:id="rId6"/>
              </a:rPr>
              <a:t>Signup Genius</a:t>
            </a:r>
            <a:endParaRPr lang="en-US" sz="1400" dirty="0">
              <a:latin typeface="Arial" panose="020B0604020202020204" pitchFamily="34" charset="0"/>
              <a:cs typeface="Arial" panose="020B0604020202020204" pitchFamily="34" charset="0"/>
            </a:endParaRPr>
          </a:p>
        </p:txBody>
      </p:sp>
      <p:sp>
        <p:nvSpPr>
          <p:cNvPr id="5" name="TextBox 4"/>
          <p:cNvSpPr txBox="1"/>
          <p:nvPr/>
        </p:nvSpPr>
        <p:spPr>
          <a:xfrm>
            <a:off x="436832" y="4945559"/>
            <a:ext cx="6156151" cy="769441"/>
          </a:xfrm>
          <a:prstGeom prst="rect">
            <a:avLst/>
          </a:prstGeom>
          <a:noFill/>
        </p:spPr>
        <p:txBody>
          <a:bodyPr wrap="square" rtlCol="0">
            <a:spAutoFit/>
          </a:bodyPr>
          <a:lstStyle/>
          <a:p>
            <a:r>
              <a:rPr lang="en-US" sz="1100" b="1" dirty="0" smtClean="0">
                <a:solidFill>
                  <a:schemeClr val="accent3">
                    <a:lumMod val="50000"/>
                  </a:schemeClr>
                </a:solidFill>
                <a:latin typeface="Arial" panose="020B0604020202020204" pitchFamily="34" charset="0"/>
                <a:cs typeface="Arial" panose="020B0604020202020204" pitchFamily="34" charset="0"/>
              </a:rPr>
              <a:t>Tennis </a:t>
            </a:r>
            <a:r>
              <a:rPr lang="en-US" sz="1100" b="1" dirty="0">
                <a:solidFill>
                  <a:schemeClr val="accent3">
                    <a:lumMod val="50000"/>
                  </a:schemeClr>
                </a:solidFill>
                <a:latin typeface="Arial" panose="020B0604020202020204" pitchFamily="34" charset="0"/>
                <a:cs typeface="Arial" panose="020B0604020202020204" pitchFamily="34" charset="0"/>
              </a:rPr>
              <a:t>Option</a:t>
            </a:r>
            <a:r>
              <a:rPr lang="en-US" sz="1100" dirty="0">
                <a:latin typeface="Arial" panose="020B0604020202020204" pitchFamily="34" charset="0"/>
                <a:cs typeface="Arial" panose="020B0604020202020204" pitchFamily="34" charset="0"/>
              </a:rPr>
              <a:t>: If you would be interested in a tennis round robin and/or clinic please email</a:t>
            </a:r>
          </a:p>
          <a:p>
            <a:r>
              <a:rPr lang="en-US" sz="1100" dirty="0">
                <a:latin typeface="Arial" panose="020B0604020202020204" pitchFamily="34" charset="0"/>
                <a:cs typeface="Arial" panose="020B0604020202020204" pitchFamily="34" charset="0"/>
              </a:rPr>
              <a:t>Sara Potter </a:t>
            </a:r>
            <a:r>
              <a:rPr lang="en-US" sz="1100" u="sng" dirty="0">
                <a:latin typeface="Arial" panose="020B0604020202020204" pitchFamily="34" charset="0"/>
                <a:cs typeface="Arial" panose="020B0604020202020204" pitchFamily="34" charset="0"/>
                <a:hlinkClick r:id="rId7"/>
              </a:rPr>
              <a:t>Potters@email.chop.edu</a:t>
            </a:r>
            <a:r>
              <a:rPr lang="en-US" sz="1100" dirty="0">
                <a:latin typeface="Arial" panose="020B0604020202020204" pitchFamily="34" charset="0"/>
                <a:cs typeface="Arial" panose="020B0604020202020204" pitchFamily="34" charset="0"/>
              </a:rPr>
              <a:t>. Based on the responses we will consider options and</a:t>
            </a:r>
          </a:p>
          <a:p>
            <a:r>
              <a:rPr lang="en-US" sz="1100" dirty="0">
                <a:latin typeface="Arial" panose="020B0604020202020204" pitchFamily="34" charset="0"/>
                <a:cs typeface="Arial" panose="020B0604020202020204" pitchFamily="34" charset="0"/>
              </a:rPr>
              <a:t>communicate to those who have expressed interest.</a:t>
            </a:r>
          </a:p>
          <a:p>
            <a:endParaRPr lang="en-US" sz="1100"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8" cstate="print"/>
          <a:stretch>
            <a:fillRect/>
          </a:stretch>
        </p:blipFill>
        <p:spPr>
          <a:xfrm>
            <a:off x="351359" y="148325"/>
            <a:ext cx="948402" cy="126137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5401" y="152400"/>
            <a:ext cx="4267200" cy="584775"/>
          </a:xfrm>
          <a:prstGeom prst="rect">
            <a:avLst/>
          </a:prstGeom>
          <a:noFill/>
        </p:spPr>
        <p:txBody>
          <a:bodyPr wrap="square" rtlCol="0">
            <a:spAutoFit/>
          </a:bodyPr>
          <a:lstStyle/>
          <a:p>
            <a:pPr algn="ctr"/>
            <a:r>
              <a:rPr lang="en-US" sz="1600" b="1" smtClean="0">
                <a:latin typeface="Arial" pitchFamily="34" charset="0"/>
                <a:cs typeface="Arial" pitchFamily="34" charset="0"/>
              </a:rPr>
              <a:t>2015 </a:t>
            </a:r>
            <a:r>
              <a:rPr lang="en-US" sz="1600" b="1" dirty="0" smtClean="0">
                <a:latin typeface="Arial" pitchFamily="34" charset="0"/>
                <a:cs typeface="Arial" pitchFamily="34" charset="0"/>
              </a:rPr>
              <a:t>RIMS/Spencer Foundation</a:t>
            </a:r>
          </a:p>
          <a:p>
            <a:pPr algn="ctr"/>
            <a:r>
              <a:rPr lang="en-US" sz="1600" b="1" dirty="0" smtClean="0">
                <a:latin typeface="Arial" pitchFamily="34" charset="0"/>
                <a:cs typeface="Arial" pitchFamily="34" charset="0"/>
              </a:rPr>
              <a:t>Annual Golf Outing- Official Entry Form</a:t>
            </a:r>
            <a:endParaRPr lang="en-US" sz="1600" b="1" dirty="0">
              <a:latin typeface="Arial" pitchFamily="34" charset="0"/>
              <a:cs typeface="Arial" pitchFamily="34" charset="0"/>
            </a:endParaRPr>
          </a:p>
        </p:txBody>
      </p:sp>
      <p:sp>
        <p:nvSpPr>
          <p:cNvPr id="6" name="TextBox 5"/>
          <p:cNvSpPr txBox="1"/>
          <p:nvPr/>
        </p:nvSpPr>
        <p:spPr>
          <a:xfrm>
            <a:off x="2397236" y="685800"/>
            <a:ext cx="1954381" cy="646331"/>
          </a:xfrm>
          <a:prstGeom prst="rect">
            <a:avLst/>
          </a:prstGeom>
          <a:noFill/>
        </p:spPr>
        <p:txBody>
          <a:bodyPr wrap="none" rtlCol="0">
            <a:spAutoFit/>
          </a:bodyPr>
          <a:lstStyle/>
          <a:p>
            <a:pPr algn="ctr"/>
            <a:r>
              <a:rPr lang="en-US" sz="1200" dirty="0">
                <a:latin typeface="Arial" panose="020B0604020202020204" pitchFamily="34" charset="0"/>
                <a:cs typeface="Arial" panose="020B0604020202020204" pitchFamily="34" charset="0"/>
              </a:rPr>
              <a:t>Philadelphia Country Club</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www.philadelphiacc.net</a:t>
            </a:r>
            <a:endParaRPr lang="en-US" sz="1100" dirty="0">
              <a:solidFill>
                <a:srgbClr val="002060"/>
              </a:solidFill>
              <a:latin typeface="Arial" pitchFamily="34" charset="0"/>
              <a:cs typeface="Arial" pitchFamily="34" charset="0"/>
            </a:endParaRPr>
          </a:p>
          <a:p>
            <a:pPr algn="ctr"/>
            <a:endParaRPr lang="en-US" sz="1200" b="1" dirty="0" smtClean="0">
              <a:latin typeface="Arial" pitchFamily="34" charset="0"/>
              <a:cs typeface="Arial" pitchFamily="34" charset="0"/>
            </a:endParaRPr>
          </a:p>
        </p:txBody>
      </p:sp>
      <p:sp>
        <p:nvSpPr>
          <p:cNvPr id="15" name="TextBox 14"/>
          <p:cNvSpPr txBox="1"/>
          <p:nvPr/>
        </p:nvSpPr>
        <p:spPr>
          <a:xfrm>
            <a:off x="745527" y="1141324"/>
            <a:ext cx="5257799" cy="292388"/>
          </a:xfrm>
          <a:prstGeom prst="rect">
            <a:avLst/>
          </a:prstGeom>
          <a:noFill/>
        </p:spPr>
        <p:txBody>
          <a:bodyPr wrap="square" rtlCol="0">
            <a:spAutoFit/>
          </a:bodyPr>
          <a:lstStyle/>
          <a:p>
            <a:r>
              <a:rPr lang="en-US" sz="1300" dirty="0" smtClean="0">
                <a:latin typeface="Arial" pitchFamily="34" charset="0"/>
                <a:cs typeface="Arial" pitchFamily="34" charset="0"/>
              </a:rPr>
              <a:t>Please Print (photocopy this form for additional players)</a:t>
            </a:r>
          </a:p>
        </p:txBody>
      </p:sp>
      <p:sp>
        <p:nvSpPr>
          <p:cNvPr id="20" name="Rectangle 19"/>
          <p:cNvSpPr/>
          <p:nvPr/>
        </p:nvSpPr>
        <p:spPr>
          <a:xfrm>
            <a:off x="381000" y="3439670"/>
            <a:ext cx="6096000" cy="565413"/>
          </a:xfrm>
          <a:prstGeom prst="rect">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200" b="1" dirty="0">
              <a:latin typeface="Arial" pitchFamily="34" charset="0"/>
              <a:cs typeface="Arial" pitchFamily="34" charset="0"/>
            </a:endParaRPr>
          </a:p>
        </p:txBody>
      </p:sp>
      <p:pic>
        <p:nvPicPr>
          <p:cNvPr id="1026" name="Picture 2" descr="C:\Documents and Settings\aboyle\Local Settings\Temporary Internet Files\Content.IE5\5T2M3LOF\MC900292500[1].wmf"/>
          <p:cNvPicPr>
            <a:picLocks noChangeAspect="1" noChangeArrowheads="1"/>
          </p:cNvPicPr>
          <p:nvPr/>
        </p:nvPicPr>
        <p:blipFill>
          <a:blip r:embed="rId2" cstate="print"/>
          <a:srcRect/>
          <a:stretch>
            <a:fillRect/>
          </a:stretch>
        </p:blipFill>
        <p:spPr bwMode="auto">
          <a:xfrm>
            <a:off x="6099175" y="8229600"/>
            <a:ext cx="454025" cy="685800"/>
          </a:xfrm>
          <a:prstGeom prst="rect">
            <a:avLst/>
          </a:prstGeom>
          <a:noFill/>
        </p:spPr>
      </p:pic>
      <p:sp>
        <p:nvSpPr>
          <p:cNvPr id="14" name="TextBox 13"/>
          <p:cNvSpPr txBox="1"/>
          <p:nvPr/>
        </p:nvSpPr>
        <p:spPr>
          <a:xfrm>
            <a:off x="340217" y="1536412"/>
            <a:ext cx="3317383" cy="292388"/>
          </a:xfrm>
          <a:prstGeom prst="rect">
            <a:avLst/>
          </a:prstGeom>
          <a:noFill/>
        </p:spPr>
        <p:txBody>
          <a:bodyPr wrap="none" rtlCol="0">
            <a:spAutoFit/>
          </a:bodyPr>
          <a:lstStyle/>
          <a:p>
            <a:r>
              <a:rPr lang="en-US" sz="1300" dirty="0" smtClean="0">
                <a:latin typeface="Arial" pitchFamily="34" charset="0"/>
                <a:cs typeface="Arial" pitchFamily="34" charset="0"/>
              </a:rPr>
              <a:t>Foursome Sponsor..........................$1,500</a:t>
            </a:r>
            <a:endParaRPr lang="en-US" sz="1300" dirty="0">
              <a:latin typeface="Arial" pitchFamily="34" charset="0"/>
              <a:cs typeface="Arial" pitchFamily="34" charset="0"/>
            </a:endParaRPr>
          </a:p>
        </p:txBody>
      </p:sp>
      <p:sp>
        <p:nvSpPr>
          <p:cNvPr id="17" name="TextBox 16"/>
          <p:cNvSpPr txBox="1"/>
          <p:nvPr/>
        </p:nvSpPr>
        <p:spPr>
          <a:xfrm>
            <a:off x="746343" y="1830794"/>
            <a:ext cx="5197257" cy="1369606"/>
          </a:xfrm>
          <a:prstGeom prst="rect">
            <a:avLst/>
          </a:prstGeom>
          <a:noFill/>
        </p:spPr>
        <p:txBody>
          <a:bodyPr wrap="none" rtlCol="0">
            <a:spAutoFit/>
          </a:bodyPr>
          <a:lstStyle/>
          <a:p>
            <a:r>
              <a:rPr lang="en-US" sz="1400" dirty="0" smtClean="0">
                <a:latin typeface="Arial" pitchFamily="34" charset="0"/>
                <a:cs typeface="Arial" pitchFamily="34" charset="0"/>
              </a:rPr>
              <a:t>Sponsor: __________________________________</a:t>
            </a:r>
          </a:p>
          <a:p>
            <a:r>
              <a:rPr lang="en-US" sz="1400" dirty="0" smtClean="0">
                <a:latin typeface="Arial" pitchFamily="34" charset="0"/>
                <a:cs typeface="Arial" pitchFamily="34" charset="0"/>
              </a:rPr>
              <a:t>Company Name: ____________________________________</a:t>
            </a:r>
          </a:p>
          <a:p>
            <a:r>
              <a:rPr lang="en-US" sz="1400" dirty="0" smtClean="0">
                <a:latin typeface="Arial" pitchFamily="34" charset="0"/>
                <a:cs typeface="Arial" pitchFamily="34" charset="0"/>
              </a:rPr>
              <a:t>Business Address ___________________________________</a:t>
            </a:r>
          </a:p>
          <a:p>
            <a:r>
              <a:rPr lang="en-US" sz="1400" dirty="0" smtClean="0">
                <a:latin typeface="Arial" pitchFamily="34" charset="0"/>
                <a:cs typeface="Arial" pitchFamily="34" charset="0"/>
              </a:rPr>
              <a:t>Business Telephone: _________________________________</a:t>
            </a:r>
          </a:p>
          <a:p>
            <a:r>
              <a:rPr lang="en-US" sz="1400" dirty="0" smtClean="0">
                <a:latin typeface="Arial" pitchFamily="34" charset="0"/>
                <a:cs typeface="Arial" pitchFamily="34" charset="0"/>
              </a:rPr>
              <a:t>Business E- Mail: ____________________________________</a:t>
            </a:r>
          </a:p>
          <a:p>
            <a:endParaRPr lang="en-US" sz="1300" dirty="0">
              <a:latin typeface="Arial" pitchFamily="34" charset="0"/>
              <a:cs typeface="Arial" pitchFamily="34" charset="0"/>
            </a:endParaRPr>
          </a:p>
        </p:txBody>
      </p:sp>
      <p:sp>
        <p:nvSpPr>
          <p:cNvPr id="19" name="TextBox 18"/>
          <p:cNvSpPr txBox="1"/>
          <p:nvPr/>
        </p:nvSpPr>
        <p:spPr>
          <a:xfrm>
            <a:off x="1122557" y="3045023"/>
            <a:ext cx="3958776" cy="307777"/>
          </a:xfrm>
          <a:prstGeom prst="rect">
            <a:avLst/>
          </a:prstGeom>
          <a:noFill/>
        </p:spPr>
        <p:txBody>
          <a:bodyPr wrap="none" rtlCol="0">
            <a:spAutoFit/>
          </a:bodyPr>
          <a:lstStyle/>
          <a:p>
            <a:r>
              <a:rPr lang="en-US" sz="1400" dirty="0" smtClean="0">
                <a:latin typeface="Arial" pitchFamily="34" charset="0"/>
                <a:cs typeface="Arial" pitchFamily="34" charset="0"/>
              </a:rPr>
              <a:t>Corporate Tee Sponsor...............................$500</a:t>
            </a:r>
            <a:endParaRPr lang="en-US" sz="1400" dirty="0">
              <a:latin typeface="Arial" pitchFamily="34" charset="0"/>
              <a:cs typeface="Arial" pitchFamily="34" charset="0"/>
            </a:endParaRPr>
          </a:p>
        </p:txBody>
      </p:sp>
      <p:sp>
        <p:nvSpPr>
          <p:cNvPr id="26" name="Rectangle 25"/>
          <p:cNvSpPr/>
          <p:nvPr/>
        </p:nvSpPr>
        <p:spPr>
          <a:xfrm>
            <a:off x="381000" y="5410200"/>
            <a:ext cx="6096000" cy="304800"/>
          </a:xfrm>
          <a:prstGeom prst="rect">
            <a:avLst/>
          </a:prstGeom>
          <a:solidFill>
            <a:schemeClr val="accent3">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latin typeface="Arial" pitchFamily="34" charset="0"/>
                <a:cs typeface="Arial" pitchFamily="34" charset="0"/>
              </a:rPr>
              <a:t>Names and Company</a:t>
            </a:r>
            <a:endParaRPr lang="en-US" sz="1400" b="1" dirty="0">
              <a:latin typeface="Arial" pitchFamily="34" charset="0"/>
              <a:cs typeface="Arial" pitchFamily="34" charset="0"/>
            </a:endParaRPr>
          </a:p>
        </p:txBody>
      </p:sp>
      <p:sp>
        <p:nvSpPr>
          <p:cNvPr id="27" name="TextBox 26"/>
          <p:cNvSpPr txBox="1"/>
          <p:nvPr/>
        </p:nvSpPr>
        <p:spPr>
          <a:xfrm>
            <a:off x="609600" y="5726430"/>
            <a:ext cx="5867400" cy="1908215"/>
          </a:xfrm>
          <a:prstGeom prst="rect">
            <a:avLst/>
          </a:prstGeom>
          <a:noFill/>
        </p:spPr>
        <p:txBody>
          <a:bodyPr wrap="square" rtlCol="0">
            <a:spAutoFit/>
          </a:bodyPr>
          <a:lstStyle/>
          <a:p>
            <a:r>
              <a:rPr lang="en-US" sz="1400" dirty="0" smtClean="0">
                <a:latin typeface="Arial" pitchFamily="34" charset="0"/>
                <a:cs typeface="Arial" pitchFamily="34" charset="0"/>
              </a:rPr>
              <a:t>1. ____________________________________</a:t>
            </a:r>
          </a:p>
          <a:p>
            <a:r>
              <a:rPr lang="en-US" sz="1400" dirty="0" smtClean="0">
                <a:latin typeface="Arial" pitchFamily="34" charset="0"/>
                <a:cs typeface="Arial" pitchFamily="34" charset="0"/>
              </a:rPr>
              <a:t>2. ____________________________________</a:t>
            </a:r>
          </a:p>
          <a:p>
            <a:r>
              <a:rPr lang="en-US" sz="1400" dirty="0" smtClean="0">
                <a:latin typeface="Arial" pitchFamily="34" charset="0"/>
                <a:cs typeface="Arial" pitchFamily="34" charset="0"/>
              </a:rPr>
              <a:t>3. ____________________________________</a:t>
            </a:r>
          </a:p>
          <a:p>
            <a:r>
              <a:rPr lang="en-US" sz="1400" dirty="0" smtClean="0">
                <a:latin typeface="Arial" pitchFamily="34" charset="0"/>
                <a:cs typeface="Arial" pitchFamily="34" charset="0"/>
              </a:rPr>
              <a:t>4. ____________________________________</a:t>
            </a:r>
          </a:p>
          <a:p>
            <a:r>
              <a:rPr lang="en-US" sz="1200" i="1" dirty="0" smtClean="0">
                <a:latin typeface="Arial" pitchFamily="34" charset="0"/>
                <a:cs typeface="Arial" pitchFamily="34" charset="0"/>
              </a:rPr>
              <a:t>Each group will be provided a forecaddie. If you would like a regular caddie to carry bags, at your expense, please check here </a:t>
            </a:r>
            <a:r>
              <a:rPr lang="en-US" sz="1200" i="1" dirty="0">
                <a:latin typeface="Arial" pitchFamily="34" charset="0"/>
                <a:cs typeface="Arial" pitchFamily="34" charset="0"/>
              </a:rPr>
              <a:t/>
            </a:r>
            <a:br>
              <a:rPr lang="en-US" sz="1200" i="1" dirty="0">
                <a:latin typeface="Arial" pitchFamily="34" charset="0"/>
                <a:cs typeface="Arial" pitchFamily="34" charset="0"/>
              </a:rPr>
            </a:br>
            <a:r>
              <a:rPr lang="en-US" sz="1200" i="1" dirty="0" smtClean="0">
                <a:latin typeface="Arial" pitchFamily="34" charset="0"/>
                <a:cs typeface="Arial" pitchFamily="34" charset="0"/>
              </a:rPr>
              <a:t/>
            </a:r>
            <a:br>
              <a:rPr lang="en-US" sz="1200" i="1" dirty="0" smtClean="0">
                <a:latin typeface="Arial" pitchFamily="34" charset="0"/>
                <a:cs typeface="Arial" pitchFamily="34" charset="0"/>
              </a:rPr>
            </a:br>
            <a:r>
              <a:rPr lang="en-US" sz="1200" i="1" dirty="0" smtClean="0">
                <a:latin typeface="Arial" pitchFamily="34" charset="0"/>
                <a:cs typeface="Arial" pitchFamily="34" charset="0"/>
              </a:rPr>
              <a:t>	</a:t>
            </a:r>
            <a:r>
              <a:rPr lang="en-US" sz="1200" dirty="0" smtClean="0">
                <a:latin typeface="Arial" pitchFamily="34" charset="0"/>
                <a:cs typeface="Arial" pitchFamily="34" charset="0"/>
              </a:rPr>
              <a:t>Total for golf &amp; Sponsorship: $ ___________________</a:t>
            </a:r>
            <a:endParaRPr lang="en-US" sz="1400" dirty="0" smtClean="0">
              <a:latin typeface="Arial" pitchFamily="34" charset="0"/>
              <a:cs typeface="Arial" pitchFamily="34" charset="0"/>
            </a:endParaRPr>
          </a:p>
          <a:p>
            <a:endParaRPr lang="en-US" sz="1400" dirty="0">
              <a:latin typeface="Arial" pitchFamily="34" charset="0"/>
              <a:cs typeface="Arial" pitchFamily="34" charset="0"/>
            </a:endParaRPr>
          </a:p>
        </p:txBody>
      </p:sp>
      <p:sp>
        <p:nvSpPr>
          <p:cNvPr id="28" name="TextBox 27"/>
          <p:cNvSpPr txBox="1"/>
          <p:nvPr/>
        </p:nvSpPr>
        <p:spPr>
          <a:xfrm>
            <a:off x="190500" y="7620000"/>
            <a:ext cx="6248400" cy="1569660"/>
          </a:xfrm>
          <a:prstGeom prst="rect">
            <a:avLst/>
          </a:prstGeom>
          <a:noFill/>
        </p:spPr>
        <p:txBody>
          <a:bodyPr wrap="square" rtlCol="0">
            <a:spAutoFit/>
          </a:bodyPr>
          <a:lstStyle/>
          <a:p>
            <a:pPr algn="ctr"/>
            <a:r>
              <a:rPr lang="en-US" sz="1200" b="1" dirty="0" smtClean="0"/>
              <a:t>Reservations accepted with a check payable to RIMS/Spencer Golf Tournament</a:t>
            </a:r>
          </a:p>
          <a:p>
            <a:pPr algn="ctr"/>
            <a:r>
              <a:rPr lang="en-US" sz="1200" b="1" dirty="0" smtClean="0"/>
              <a:t>(Tax ID #: 58-1420617)</a:t>
            </a:r>
          </a:p>
          <a:p>
            <a:pPr algn="ctr"/>
            <a:r>
              <a:rPr lang="en-US" sz="1200" b="1" dirty="0" smtClean="0"/>
              <a:t>To guarantee your participation, please return this for by </a:t>
            </a:r>
            <a:r>
              <a:rPr lang="en-US" sz="1200" b="1" dirty="0" smtClean="0">
                <a:solidFill>
                  <a:srgbClr val="FF0000"/>
                </a:solidFill>
              </a:rPr>
              <a:t>Friday, Sept. 4, 2015</a:t>
            </a:r>
          </a:p>
          <a:p>
            <a:pPr algn="ctr"/>
            <a:r>
              <a:rPr lang="en-US" sz="1200" b="1" dirty="0" smtClean="0"/>
              <a:t>Spencer Golf Tournament</a:t>
            </a:r>
          </a:p>
          <a:p>
            <a:pPr algn="ctr"/>
            <a:r>
              <a:rPr lang="en-US" sz="1200" b="1" dirty="0" smtClean="0"/>
              <a:t>Anne Ferrara</a:t>
            </a:r>
          </a:p>
          <a:p>
            <a:pPr algn="ctr"/>
            <a:r>
              <a:rPr lang="en-US" sz="1200" b="1" dirty="0" smtClean="0"/>
              <a:t>c/o Marsh USA Inc.</a:t>
            </a:r>
          </a:p>
          <a:p>
            <a:pPr algn="ctr"/>
            <a:r>
              <a:rPr lang="en-US" sz="1200" b="1" dirty="0" smtClean="0"/>
              <a:t>1717 Arch Street, Suite 1100  Philadelphia PA 19103-2797</a:t>
            </a:r>
          </a:p>
          <a:p>
            <a:pPr algn="ctr"/>
            <a:r>
              <a:rPr lang="en-US" sz="1200" b="1" dirty="0" smtClean="0"/>
              <a:t>(215) 246-1303   FAX (215) 246-1387</a:t>
            </a:r>
            <a:endParaRPr lang="en-US" sz="1200" b="1" dirty="0"/>
          </a:p>
        </p:txBody>
      </p:sp>
      <p:sp>
        <p:nvSpPr>
          <p:cNvPr id="29" name="Rectangle 28"/>
          <p:cNvSpPr/>
          <p:nvPr/>
        </p:nvSpPr>
        <p:spPr>
          <a:xfrm>
            <a:off x="802957" y="7403068"/>
            <a:ext cx="187643" cy="21693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p:cNvSpPr txBox="1"/>
          <p:nvPr/>
        </p:nvSpPr>
        <p:spPr>
          <a:xfrm>
            <a:off x="1143000" y="7388423"/>
            <a:ext cx="4357283" cy="276999"/>
          </a:xfrm>
          <a:prstGeom prst="rect">
            <a:avLst/>
          </a:prstGeom>
          <a:noFill/>
        </p:spPr>
        <p:txBody>
          <a:bodyPr wrap="none" rtlCol="0">
            <a:spAutoFit/>
          </a:bodyPr>
          <a:lstStyle/>
          <a:p>
            <a:r>
              <a:rPr lang="en-US" sz="1200" dirty="0" smtClean="0">
                <a:latin typeface="Arial" pitchFamily="34" charset="0"/>
                <a:cs typeface="Arial" pitchFamily="34" charset="0"/>
              </a:rPr>
              <a:t>Cocktails and Hors d’oeuvres Reception Only……….…....$50</a:t>
            </a:r>
            <a:endParaRPr lang="en-US" sz="1200" dirty="0">
              <a:latin typeface="Arial" pitchFamily="34" charset="0"/>
              <a:cs typeface="Arial" pitchFamily="34" charset="0"/>
            </a:endParaRPr>
          </a:p>
        </p:txBody>
      </p:sp>
      <p:sp>
        <p:nvSpPr>
          <p:cNvPr id="32" name="Rectangle 31"/>
          <p:cNvSpPr/>
          <p:nvPr/>
        </p:nvSpPr>
        <p:spPr>
          <a:xfrm>
            <a:off x="228600" y="1572398"/>
            <a:ext cx="152400" cy="18020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p:cNvSpPr txBox="1"/>
          <p:nvPr/>
        </p:nvSpPr>
        <p:spPr>
          <a:xfrm>
            <a:off x="1375624" y="4035623"/>
            <a:ext cx="3922099" cy="307777"/>
          </a:xfrm>
          <a:prstGeom prst="rect">
            <a:avLst/>
          </a:prstGeom>
          <a:noFill/>
        </p:spPr>
        <p:txBody>
          <a:bodyPr wrap="none" rtlCol="0">
            <a:spAutoFit/>
          </a:bodyPr>
          <a:lstStyle/>
          <a:p>
            <a:r>
              <a:rPr lang="en-US" sz="1400" dirty="0" smtClean="0">
                <a:latin typeface="Arial" pitchFamily="34" charset="0"/>
                <a:cs typeface="Arial" pitchFamily="34" charset="0"/>
              </a:rPr>
              <a:t>Corporate PLATINUM Sponsor...............$2,500</a:t>
            </a:r>
            <a:endParaRPr lang="en-US" sz="1400" dirty="0">
              <a:latin typeface="Arial" pitchFamily="34" charset="0"/>
              <a:cs typeface="Arial" pitchFamily="34" charset="0"/>
            </a:endParaRPr>
          </a:p>
        </p:txBody>
      </p:sp>
      <p:sp>
        <p:nvSpPr>
          <p:cNvPr id="34" name="TextBox 33"/>
          <p:cNvSpPr txBox="1"/>
          <p:nvPr/>
        </p:nvSpPr>
        <p:spPr>
          <a:xfrm>
            <a:off x="1371600" y="4340423"/>
            <a:ext cx="3933834" cy="307777"/>
          </a:xfrm>
          <a:prstGeom prst="rect">
            <a:avLst/>
          </a:prstGeom>
          <a:noFill/>
        </p:spPr>
        <p:txBody>
          <a:bodyPr wrap="none" rtlCol="0">
            <a:spAutoFit/>
          </a:bodyPr>
          <a:lstStyle/>
          <a:p>
            <a:r>
              <a:rPr lang="en-US" sz="1400" dirty="0" smtClean="0">
                <a:latin typeface="Arial" pitchFamily="34" charset="0"/>
                <a:cs typeface="Arial" pitchFamily="34" charset="0"/>
              </a:rPr>
              <a:t>Corporate GOLD Sponsor.......................$1,500</a:t>
            </a:r>
            <a:endParaRPr lang="en-US" sz="1400" dirty="0">
              <a:latin typeface="Arial" pitchFamily="34" charset="0"/>
              <a:cs typeface="Arial" pitchFamily="34" charset="0"/>
            </a:endParaRPr>
          </a:p>
        </p:txBody>
      </p:sp>
      <p:sp>
        <p:nvSpPr>
          <p:cNvPr id="35" name="TextBox 34"/>
          <p:cNvSpPr txBox="1"/>
          <p:nvPr/>
        </p:nvSpPr>
        <p:spPr>
          <a:xfrm>
            <a:off x="1375624" y="4645223"/>
            <a:ext cx="3952557" cy="307777"/>
          </a:xfrm>
          <a:prstGeom prst="rect">
            <a:avLst/>
          </a:prstGeom>
          <a:noFill/>
        </p:spPr>
        <p:txBody>
          <a:bodyPr wrap="none" rtlCol="0">
            <a:spAutoFit/>
          </a:bodyPr>
          <a:lstStyle/>
          <a:p>
            <a:r>
              <a:rPr lang="en-US" sz="1400" dirty="0" smtClean="0">
                <a:latin typeface="Arial" pitchFamily="34" charset="0"/>
                <a:cs typeface="Arial" pitchFamily="34" charset="0"/>
              </a:rPr>
              <a:t>Corporate SILVER Sponsor.....................$1,000</a:t>
            </a:r>
            <a:endParaRPr lang="en-US" sz="1400" dirty="0">
              <a:latin typeface="Arial" pitchFamily="34" charset="0"/>
              <a:cs typeface="Arial" pitchFamily="34" charset="0"/>
            </a:endParaRPr>
          </a:p>
        </p:txBody>
      </p:sp>
      <p:sp>
        <p:nvSpPr>
          <p:cNvPr id="36" name="TextBox 35"/>
          <p:cNvSpPr txBox="1"/>
          <p:nvPr/>
        </p:nvSpPr>
        <p:spPr>
          <a:xfrm>
            <a:off x="1371600" y="4950023"/>
            <a:ext cx="3975512" cy="307777"/>
          </a:xfrm>
          <a:prstGeom prst="rect">
            <a:avLst/>
          </a:prstGeom>
          <a:noFill/>
        </p:spPr>
        <p:txBody>
          <a:bodyPr wrap="none" rtlCol="0">
            <a:spAutoFit/>
          </a:bodyPr>
          <a:lstStyle/>
          <a:p>
            <a:r>
              <a:rPr lang="en-US" sz="1400" dirty="0" smtClean="0">
                <a:latin typeface="Arial" pitchFamily="34" charset="0"/>
                <a:cs typeface="Arial" pitchFamily="34" charset="0"/>
              </a:rPr>
              <a:t>Corporate BRONZE Sponsor...................$1,000</a:t>
            </a:r>
            <a:endParaRPr lang="en-US" sz="1400" dirty="0">
              <a:latin typeface="Arial" pitchFamily="34" charset="0"/>
              <a:cs typeface="Arial" pitchFamily="34" charset="0"/>
            </a:endParaRPr>
          </a:p>
        </p:txBody>
      </p:sp>
      <p:sp>
        <p:nvSpPr>
          <p:cNvPr id="2" name="TextBox 1"/>
          <p:cNvSpPr txBox="1"/>
          <p:nvPr/>
        </p:nvSpPr>
        <p:spPr>
          <a:xfrm>
            <a:off x="1790700" y="3705737"/>
            <a:ext cx="3733800" cy="307777"/>
          </a:xfrm>
          <a:prstGeom prst="rect">
            <a:avLst/>
          </a:prstGeom>
          <a:noFill/>
        </p:spPr>
        <p:txBody>
          <a:bodyPr wrap="square" rtlCol="0">
            <a:spAutoFit/>
          </a:bodyPr>
          <a:lstStyle/>
          <a:p>
            <a:r>
              <a:rPr lang="en-US" sz="1200" dirty="0" smtClean="0">
                <a:solidFill>
                  <a:schemeClr val="bg1"/>
                </a:solidFill>
                <a:latin typeface="Arial" panose="020B0604020202020204" pitchFamily="34" charset="0"/>
                <a:cs typeface="Arial" panose="020B0604020202020204" pitchFamily="34" charset="0"/>
              </a:rPr>
              <a:t>Please provide a high resolution Logo for use   </a:t>
            </a:r>
            <a:r>
              <a:rPr lang="en-US" sz="1400" dirty="0" smtClean="0">
                <a:solidFill>
                  <a:schemeClr val="bg1"/>
                </a:solidFill>
                <a:latin typeface="Arial" panose="020B0604020202020204" pitchFamily="34" charset="0"/>
                <a:cs typeface="Arial" panose="020B0604020202020204" pitchFamily="34" charset="0"/>
              </a:rPr>
              <a:t>             </a:t>
            </a:r>
            <a:endParaRPr lang="en-US" sz="1400" dirty="0">
              <a:solidFill>
                <a:schemeClr val="bg1"/>
              </a:solidFill>
              <a:latin typeface="Arial" panose="020B0604020202020204" pitchFamily="34" charset="0"/>
              <a:cs typeface="Arial" panose="020B0604020202020204" pitchFamily="34" charset="0"/>
            </a:endParaRPr>
          </a:p>
        </p:txBody>
      </p:sp>
      <p:sp>
        <p:nvSpPr>
          <p:cNvPr id="37" name="Rectangle 36"/>
          <p:cNvSpPr/>
          <p:nvPr/>
        </p:nvSpPr>
        <p:spPr>
          <a:xfrm>
            <a:off x="926946" y="3096398"/>
            <a:ext cx="152400" cy="18020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extBox 38"/>
          <p:cNvSpPr txBox="1"/>
          <p:nvPr/>
        </p:nvSpPr>
        <p:spPr>
          <a:xfrm>
            <a:off x="3810000" y="1536412"/>
            <a:ext cx="2887778" cy="292388"/>
          </a:xfrm>
          <a:prstGeom prst="rect">
            <a:avLst/>
          </a:prstGeom>
          <a:noFill/>
        </p:spPr>
        <p:txBody>
          <a:bodyPr wrap="none" rtlCol="0">
            <a:spAutoFit/>
          </a:bodyPr>
          <a:lstStyle/>
          <a:p>
            <a:r>
              <a:rPr lang="en-US" sz="1300" dirty="0" smtClean="0">
                <a:latin typeface="Arial" pitchFamily="34" charset="0"/>
                <a:cs typeface="Arial" pitchFamily="34" charset="0"/>
              </a:rPr>
              <a:t>Single Sponsor..........................$375</a:t>
            </a:r>
            <a:endParaRPr lang="en-US" sz="1300" dirty="0">
              <a:latin typeface="Arial" pitchFamily="34" charset="0"/>
              <a:cs typeface="Arial" pitchFamily="34" charset="0"/>
            </a:endParaRPr>
          </a:p>
        </p:txBody>
      </p:sp>
      <p:sp>
        <p:nvSpPr>
          <p:cNvPr id="40" name="Rectangle 39"/>
          <p:cNvSpPr/>
          <p:nvPr/>
        </p:nvSpPr>
        <p:spPr>
          <a:xfrm>
            <a:off x="3657600" y="1572398"/>
            <a:ext cx="152400" cy="18020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p:nvSpPr>
        <p:spPr>
          <a:xfrm>
            <a:off x="848456" y="3429000"/>
            <a:ext cx="5105400" cy="276999"/>
          </a:xfrm>
          <a:prstGeom prst="rect">
            <a:avLst/>
          </a:prstGeom>
        </p:spPr>
        <p:txBody>
          <a:bodyPr wrap="square">
            <a:spAutoFit/>
          </a:bodyPr>
          <a:lstStyle/>
          <a:p>
            <a:pPr algn="ctr"/>
            <a:r>
              <a:rPr lang="en-US" sz="1200" b="1" dirty="0">
                <a:solidFill>
                  <a:schemeClr val="bg1"/>
                </a:solidFill>
                <a:latin typeface="Arial" pitchFamily="34" charset="0"/>
                <a:cs typeface="Arial" pitchFamily="34" charset="0"/>
              </a:rPr>
              <a:t>Other Sponsorship Levels * see full descriptions next page</a:t>
            </a:r>
          </a:p>
        </p:txBody>
      </p:sp>
      <p:pic>
        <p:nvPicPr>
          <p:cNvPr id="7" name="Picture 6"/>
          <p:cNvPicPr>
            <a:picLocks noChangeAspect="1"/>
          </p:cNvPicPr>
          <p:nvPr/>
        </p:nvPicPr>
        <p:blipFill>
          <a:blip r:embed="rId3" cstate="print"/>
          <a:stretch>
            <a:fillRect/>
          </a:stretch>
        </p:blipFill>
        <p:spPr>
          <a:xfrm>
            <a:off x="3592110" y="6837878"/>
            <a:ext cx="141690" cy="16383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76200"/>
            <a:ext cx="5905500" cy="914400"/>
          </a:xfrm>
        </p:spPr>
        <p:txBody>
          <a:bodyPr/>
          <a:lstStyle/>
          <a:p>
            <a:r>
              <a:rPr lang="en-US" sz="2000" dirty="0" smtClean="0"/>
              <a:t>Sponsorship Levels and Descriptions</a:t>
            </a:r>
            <a:endParaRPr lang="en-US" sz="1600" dirty="0"/>
          </a:p>
        </p:txBody>
      </p:sp>
      <p:sp>
        <p:nvSpPr>
          <p:cNvPr id="3" name="Content Placeholder 2"/>
          <p:cNvSpPr>
            <a:spLocks noGrp="1"/>
          </p:cNvSpPr>
          <p:nvPr>
            <p:ph idx="1"/>
          </p:nvPr>
        </p:nvSpPr>
        <p:spPr>
          <a:xfrm>
            <a:off x="304800" y="762000"/>
            <a:ext cx="6172200" cy="6796618"/>
          </a:xfrm>
        </p:spPr>
        <p:txBody>
          <a:bodyPr>
            <a:normAutofit/>
          </a:bodyPr>
          <a:lstStyle/>
          <a:p>
            <a:pPr lvl="0"/>
            <a:r>
              <a:rPr lang="en-US" sz="1600" b="1" u="sng" dirty="0" smtClean="0"/>
              <a:t>PLATINUM</a:t>
            </a:r>
            <a:r>
              <a:rPr lang="en-US" sz="1600" dirty="0" smtClean="0"/>
              <a:t>: </a:t>
            </a:r>
          </a:p>
          <a:p>
            <a:pPr lvl="1"/>
            <a:r>
              <a:rPr lang="en-US" sz="1200" dirty="0" smtClean="0"/>
              <a:t>Sponsorships </a:t>
            </a:r>
            <a:r>
              <a:rPr lang="en-US" sz="1200" dirty="0"/>
              <a:t>includes two complimentary “golfers</a:t>
            </a:r>
            <a:r>
              <a:rPr lang="en-US" sz="1200" dirty="0" smtClean="0"/>
              <a:t>”  </a:t>
            </a:r>
          </a:p>
          <a:p>
            <a:pPr lvl="1"/>
            <a:r>
              <a:rPr lang="en-US" sz="1200" dirty="0" smtClean="0"/>
              <a:t>Full </a:t>
            </a:r>
            <a:r>
              <a:rPr lang="en-US" sz="1200" dirty="0"/>
              <a:t>back page advertisement in the Outing </a:t>
            </a:r>
            <a:r>
              <a:rPr lang="en-US" sz="1200" dirty="0" smtClean="0"/>
              <a:t>brochure </a:t>
            </a:r>
          </a:p>
          <a:p>
            <a:pPr lvl="1"/>
            <a:r>
              <a:rPr lang="en-US" sz="1200" dirty="0" smtClean="0"/>
              <a:t>Large </a:t>
            </a:r>
            <a:r>
              <a:rPr lang="en-US" sz="1200" dirty="0"/>
              <a:t>signage/banner noting your firm’s sponsorship displayed prominently throughout the clubhouse, and </a:t>
            </a:r>
            <a:endParaRPr lang="en-US" sz="1200" dirty="0" smtClean="0"/>
          </a:p>
          <a:p>
            <a:pPr lvl="1"/>
            <a:r>
              <a:rPr lang="en-US" sz="1200" dirty="0"/>
              <a:t>A</a:t>
            </a:r>
            <a:r>
              <a:rPr lang="en-US" sz="1200" dirty="0" smtClean="0"/>
              <a:t>cknowledgement </a:t>
            </a:r>
            <a:r>
              <a:rPr lang="en-US" sz="1200" dirty="0"/>
              <a:t>on the Delaware Valley RIMS website for 12 months. </a:t>
            </a:r>
            <a:endParaRPr lang="en-US" sz="1200" dirty="0" smtClean="0"/>
          </a:p>
          <a:p>
            <a:pPr lvl="0"/>
            <a:r>
              <a:rPr lang="en-US" sz="1600" b="1" u="sng" dirty="0" smtClean="0"/>
              <a:t>GOLD:</a:t>
            </a:r>
            <a:r>
              <a:rPr lang="en-US" sz="1600" dirty="0" smtClean="0"/>
              <a:t> </a:t>
            </a:r>
          </a:p>
          <a:p>
            <a:pPr lvl="1"/>
            <a:r>
              <a:rPr lang="en-US" sz="1200" dirty="0" smtClean="0"/>
              <a:t>Sponsorship </a:t>
            </a:r>
            <a:r>
              <a:rPr lang="en-US" sz="1200" dirty="0"/>
              <a:t>includes one </a:t>
            </a:r>
            <a:r>
              <a:rPr lang="en-US" sz="1200" dirty="0" smtClean="0"/>
              <a:t>complimentary “golfer” </a:t>
            </a:r>
          </a:p>
          <a:p>
            <a:pPr lvl="1"/>
            <a:r>
              <a:rPr lang="en-US" sz="1200" dirty="0" smtClean="0"/>
              <a:t>Half </a:t>
            </a:r>
            <a:r>
              <a:rPr lang="en-US" sz="1200" dirty="0"/>
              <a:t>page advertisement in the Outing </a:t>
            </a:r>
            <a:r>
              <a:rPr lang="en-US" sz="1200" dirty="0" smtClean="0"/>
              <a:t>brochure </a:t>
            </a:r>
          </a:p>
          <a:p>
            <a:pPr lvl="1"/>
            <a:r>
              <a:rPr lang="en-US" sz="1200" dirty="0" smtClean="0"/>
              <a:t>Smaller </a:t>
            </a:r>
            <a:r>
              <a:rPr lang="en-US" sz="1200" dirty="0"/>
              <a:t>signage in the Clubhouse/Registration areas and </a:t>
            </a:r>
            <a:endParaRPr lang="en-US" sz="1200" dirty="0" smtClean="0"/>
          </a:p>
          <a:p>
            <a:pPr lvl="1"/>
            <a:r>
              <a:rPr lang="en-US" sz="1200" dirty="0" smtClean="0"/>
              <a:t>Acknowledgement </a:t>
            </a:r>
            <a:r>
              <a:rPr lang="en-US" sz="1200" dirty="0"/>
              <a:t>on the Delaware Valley RIMS website for 12 months.</a:t>
            </a:r>
          </a:p>
          <a:p>
            <a:pPr lvl="0"/>
            <a:r>
              <a:rPr lang="en-US" sz="1600" b="1" u="sng" dirty="0" smtClean="0"/>
              <a:t>SILVER:</a:t>
            </a:r>
            <a:r>
              <a:rPr lang="en-US" sz="1600" dirty="0" smtClean="0"/>
              <a:t> </a:t>
            </a:r>
          </a:p>
          <a:p>
            <a:pPr lvl="1"/>
            <a:r>
              <a:rPr lang="en-US" sz="1200" dirty="0" smtClean="0"/>
              <a:t>Sponsorship includes </a:t>
            </a:r>
            <a:r>
              <a:rPr lang="en-US" sz="1200" dirty="0"/>
              <a:t>a half page advertisement in the Outing </a:t>
            </a:r>
            <a:r>
              <a:rPr lang="en-US" sz="1200" dirty="0" smtClean="0"/>
              <a:t>brochure  </a:t>
            </a:r>
          </a:p>
          <a:p>
            <a:pPr lvl="1"/>
            <a:r>
              <a:rPr lang="en-US" sz="1200" dirty="0" smtClean="0"/>
              <a:t>Table </a:t>
            </a:r>
            <a:r>
              <a:rPr lang="en-US" sz="1200" dirty="0"/>
              <a:t>top signage in the dining/happy hour area before and following the event and </a:t>
            </a:r>
            <a:endParaRPr lang="en-US" sz="1200" dirty="0" smtClean="0"/>
          </a:p>
          <a:p>
            <a:pPr lvl="1"/>
            <a:r>
              <a:rPr lang="en-US" sz="1200" dirty="0"/>
              <a:t>A</a:t>
            </a:r>
            <a:r>
              <a:rPr lang="en-US" sz="1200" dirty="0" smtClean="0"/>
              <a:t>cknowledgement </a:t>
            </a:r>
            <a:r>
              <a:rPr lang="en-US" sz="1200" dirty="0"/>
              <a:t>on the Delaware Valley RIMS website for 12 months.</a:t>
            </a:r>
          </a:p>
          <a:p>
            <a:pPr lvl="0"/>
            <a:r>
              <a:rPr lang="en-US" sz="1600" b="1" u="sng" dirty="0" smtClean="0"/>
              <a:t>BRONZE</a:t>
            </a:r>
            <a:r>
              <a:rPr lang="en-US" sz="1600" dirty="0" smtClean="0"/>
              <a:t>: </a:t>
            </a:r>
          </a:p>
          <a:p>
            <a:pPr lvl="1"/>
            <a:r>
              <a:rPr lang="en-US" sz="1200" dirty="0" smtClean="0"/>
              <a:t>Sponsorship </a:t>
            </a:r>
            <a:r>
              <a:rPr lang="en-US" sz="1200" dirty="0"/>
              <a:t>includes a half page advertisement in the Outing brochure </a:t>
            </a:r>
            <a:r>
              <a:rPr lang="en-US" sz="1200" dirty="0" smtClean="0"/>
              <a:t>and </a:t>
            </a:r>
          </a:p>
          <a:p>
            <a:pPr lvl="1"/>
            <a:r>
              <a:rPr lang="en-US" sz="1200" dirty="0" smtClean="0"/>
              <a:t>Acknowledgement </a:t>
            </a:r>
            <a:r>
              <a:rPr lang="en-US" sz="1200" dirty="0"/>
              <a:t>on the Delaware Valley RIMS website for 12 months.</a:t>
            </a:r>
          </a:p>
          <a:p>
            <a:r>
              <a:rPr lang="en-US" sz="1600" b="1" u="sng" dirty="0" smtClean="0"/>
              <a:t>Reception:</a:t>
            </a:r>
            <a:r>
              <a:rPr lang="en-US" sz="1600" dirty="0" smtClean="0"/>
              <a:t> </a:t>
            </a:r>
          </a:p>
          <a:p>
            <a:pPr lvl="1"/>
            <a:r>
              <a:rPr lang="en-US" sz="1200" dirty="0" smtClean="0"/>
              <a:t>Reception sponsors (cost is $1,000) will have their company’s logo prominently displayed at reception.</a:t>
            </a:r>
          </a:p>
          <a:p>
            <a:r>
              <a:rPr lang="en-US" sz="1600" b="1" u="sng" dirty="0" smtClean="0"/>
              <a:t>LUNCH:</a:t>
            </a:r>
            <a:r>
              <a:rPr lang="en-US" sz="1600" dirty="0" smtClean="0"/>
              <a:t> </a:t>
            </a:r>
          </a:p>
          <a:p>
            <a:pPr lvl="1"/>
            <a:r>
              <a:rPr lang="en-US" sz="1200" dirty="0" smtClean="0"/>
              <a:t>Lunch sponsors ($750) will have their company’s logo prominently displayed at lunch. </a:t>
            </a:r>
          </a:p>
          <a:p>
            <a:r>
              <a:rPr lang="en-US" sz="1600" b="1" u="sng" dirty="0" smtClean="0"/>
              <a:t>GOLF CARTS:</a:t>
            </a:r>
            <a:r>
              <a:rPr lang="en-US" sz="1600" dirty="0" smtClean="0"/>
              <a:t> </a:t>
            </a:r>
          </a:p>
          <a:p>
            <a:pPr lvl="1"/>
            <a:r>
              <a:rPr lang="en-US" sz="1200" dirty="0" smtClean="0"/>
              <a:t>Golf cart sponsors  ($1,000)</a:t>
            </a:r>
          </a:p>
          <a:p>
            <a:r>
              <a:rPr lang="en-US" sz="1600" b="1" u="sng" dirty="0" smtClean="0"/>
              <a:t>Hole Sponsor</a:t>
            </a:r>
          </a:p>
          <a:p>
            <a:pPr lvl="1"/>
            <a:r>
              <a:rPr lang="en-US" sz="1200" dirty="0" smtClean="0"/>
              <a:t>Hole in one vehicle or other prizes, cost varies based on items.</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0600" y="7467600"/>
            <a:ext cx="4964722" cy="1600200"/>
          </a:xfrm>
          <a:prstGeom prst="rect">
            <a:avLst/>
          </a:prstGeom>
        </p:spPr>
      </p:pic>
    </p:spTree>
    <p:extLst>
      <p:ext uri="{BB962C8B-B14F-4D97-AF65-F5344CB8AC3E}">
        <p14:creationId xmlns:p14="http://schemas.microsoft.com/office/powerpoint/2010/main" val="32641964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819</TotalTime>
  <Words>625</Words>
  <Application>Microsoft Office PowerPoint</Application>
  <PresentationFormat>On-screen Show (4:3)</PresentationFormat>
  <Paragraphs>79</Paragraphs>
  <Slides>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PowerPoint Presentation</vt:lpstr>
      <vt:lpstr>PowerPoint Presentation</vt:lpstr>
      <vt:lpstr>Sponsorship Levels and Descriptions</vt:lpstr>
    </vt:vector>
  </TitlesOfParts>
  <Company>Radian Guaranty,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aboyle</dc:creator>
  <cp:lastModifiedBy>Boyle</cp:lastModifiedBy>
  <cp:revision>70</cp:revision>
  <cp:lastPrinted>2014-08-25T20:11:18Z</cp:lastPrinted>
  <dcterms:created xsi:type="dcterms:W3CDTF">2012-05-10T17:32:28Z</dcterms:created>
  <dcterms:modified xsi:type="dcterms:W3CDTF">2015-09-13T12:42:45Z</dcterms:modified>
</cp:coreProperties>
</file>